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Caveat"/>
      <p:regular r:id="rId22"/>
      <p:bold r:id="rId23"/>
    </p:embeddedFont>
    <p:embeddedFont>
      <p:font typeface="Playfair Displ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D3DC154-883D-4EF0-A3EF-C80A6D06C1B7}">
  <a:tblStyle styleId="{CD3DC154-883D-4EF0-A3EF-C80A6D06C1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aveat-regular.fntdata"/><Relationship Id="rId21" Type="http://schemas.openxmlformats.org/officeDocument/2006/relationships/slide" Target="slides/slide15.xml"/><Relationship Id="rId24" Type="http://schemas.openxmlformats.org/officeDocument/2006/relationships/font" Target="fonts/PlayfairDisplay-regular.fntdata"/><Relationship Id="rId23" Type="http://schemas.openxmlformats.org/officeDocument/2006/relationships/font" Target="fonts/Cave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Lato-regular.fntdata"/><Relationship Id="rId27" Type="http://schemas.openxmlformats.org/officeDocument/2006/relationships/font" Target="fonts/PlayfairDisplay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4d17841c3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4d17841c3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54c61bf2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54c61bf2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Price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is one of the most relevant attributes but its effect varies across individuals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Preference of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neighborhood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varies with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gender, trip scenario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6f6e639c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6f6e639c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Limited number of responses, hences diffucult to analyise overall behavior.  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Selection of attributes in the choice set was based on presumptions that they are more critical in determining an Airbnb and features displayed on Airbnb website at first , PCA could have been adopted to identify what features are more curcail 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There was correlation in the model parameters which couldn’t be eliminated easily. Parameter for deposit is affected by price, and type of neighbourhood 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"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Behavior seems to vary person to person - logit mixture model can be a possible option </a:t>
            </a:r>
            <a:endParaRPr sz="1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4d17841c3_1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84d17841c3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472a0bbe9_2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472a0bbe9_2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4d17841c3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4d17841c3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54c61bf2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54c61bf2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54c61bf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54c61bf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加个</a:t>
            </a:r>
            <a:r>
              <a:rPr lang="en"/>
              <a:t>好看的图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4d17841c3_1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84d17841c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4c61bf2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4c61bf2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Change the neighborhood names into descriptive words.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4c61bf2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4c61bf2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哪些</a:t>
            </a:r>
            <a:r>
              <a:rPr lang="en"/>
              <a:t>relevant attributes介绍一下 (在上一页)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提取amentities的时候的标准， 为什么没有留下WiFi和pool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隐去neiborhood信息，换成形容词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Choice set如何确定（价格不要相差太远，bedroom number如何给每个scenario确定）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0130f6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0130f6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4c61bf2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4c61bf2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54c61bf2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54c61bf2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insideairbnb.com/" TargetMode="External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300" y="1451700"/>
            <a:ext cx="2951400" cy="22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Caveat"/>
                <a:ea typeface="Caveat"/>
                <a:cs typeface="Caveat"/>
                <a:sym typeface="Caveat"/>
              </a:rPr>
              <a:t>Behavior Modeling on Airbnb Housing Options</a:t>
            </a:r>
            <a:endParaRPr sz="34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0" name="Google Shape;60;p13"/>
          <p:cNvSpPr txBox="1"/>
          <p:nvPr>
            <p:ph type="ctrTitle"/>
          </p:nvPr>
        </p:nvSpPr>
        <p:spPr>
          <a:xfrm>
            <a:off x="6555600" y="4205900"/>
            <a:ext cx="2644500" cy="6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Yingjia Feng          Miguel F. Montes </a:t>
            </a:r>
            <a:endParaRPr b="0" sz="14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Chenhui Hao         Upadhi Vijay</a:t>
            </a:r>
            <a:endParaRPr b="0" sz="14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Yanis Pradeau</a:t>
            </a:r>
            <a:r>
              <a:rPr b="0" lang="en" sz="14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       Yi Shen</a:t>
            </a:r>
            <a:endParaRPr b="0" sz="14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2454900" y="160450"/>
            <a:ext cx="4234200" cy="6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CEE 264 Final Project</a:t>
            </a:r>
            <a:endParaRPr b="0" sz="28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</a:t>
            </a:r>
            <a:endParaRPr/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004525"/>
            <a:ext cx="3838400" cy="156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311700" y="1221325"/>
            <a:ext cx="3551100" cy="14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Playfair Display"/>
                <a:ea typeface="Playfair Display"/>
                <a:cs typeface="Playfair Display"/>
                <a:sym typeface="Playfair Display"/>
              </a:rPr>
              <a:t>How do i</a:t>
            </a:r>
            <a:r>
              <a:rPr b="1" lang="en" sz="2500">
                <a:latin typeface="Playfair Display"/>
                <a:ea typeface="Playfair Display"/>
                <a:cs typeface="Playfair Display"/>
                <a:sym typeface="Playfair Display"/>
              </a:rPr>
              <a:t>ndividual characteristics influence the choices?</a:t>
            </a:r>
            <a:endParaRPr b="1" sz="2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2500" y="925050"/>
            <a:ext cx="4689099" cy="3666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Recommendations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152475"/>
            <a:ext cx="8520600" cy="25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Price</a:t>
            </a:r>
            <a:r>
              <a:rPr lang="en"/>
              <a:t> is one of the most relevant attributes 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Students and individuals under 26 years-old are more sensitive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Price has a positive impact in business trips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Review</a:t>
            </a:r>
            <a:r>
              <a:rPr lang="en"/>
              <a:t> rating and </a:t>
            </a:r>
            <a:r>
              <a:rPr b="1" lang="en"/>
              <a:t>cancellation</a:t>
            </a:r>
            <a:r>
              <a:rPr lang="en"/>
              <a:t> policy are also important factors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Preference of </a:t>
            </a:r>
            <a:r>
              <a:rPr b="1" lang="en"/>
              <a:t>neighborhood</a:t>
            </a:r>
            <a:r>
              <a:rPr lang="en"/>
              <a:t> varies with </a:t>
            </a:r>
            <a:r>
              <a:rPr b="1" lang="en"/>
              <a:t>gender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/>
              <a:t>Shopping</a:t>
            </a:r>
            <a:r>
              <a:rPr lang="en"/>
              <a:t> neighborhood appears to be the most popular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and Future Work</a:t>
            </a:r>
            <a:endParaRPr/>
          </a:p>
        </p:txBody>
      </p:sp>
      <p:sp>
        <p:nvSpPr>
          <p:cNvPr id="162" name="Google Shape;162;p24"/>
          <p:cNvSpPr txBox="1"/>
          <p:nvPr/>
        </p:nvSpPr>
        <p:spPr>
          <a:xfrm>
            <a:off x="311700" y="1588488"/>
            <a:ext cx="82071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Limited number of survey responses (151 in total) 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Strong assumptions during </a:t>
            </a: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preparation</a:t>
            </a: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 of choice sets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orrelation</a:t>
            </a: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 between features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Biases in the survey data (88% of surveyed population had used Airbnb before)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311700" y="1076525"/>
            <a:ext cx="43785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Limitations</a:t>
            </a:r>
            <a:endParaRPr b="1"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311700" y="3550025"/>
            <a:ext cx="7687200" cy="12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Use different models to capture heterogeneity e.g. latent class models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Take text based reviews into consideration (sentiment analysis)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Implement rigorous survey and experimental design</a:t>
            </a:r>
            <a:endParaRPr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311700" y="3041163"/>
            <a:ext cx="43785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Future Work</a:t>
            </a:r>
            <a:endParaRPr b="1"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311700" y="1152475"/>
            <a:ext cx="8520600" cy="3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Satama, S. (2014) “Consumer adoption of access-based consumption services-Case AirBnB”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Verma, R. “Customer choice modeling in hospitality service: A review of past research and discussion of some new applications”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Verma, R., &amp; Thompson, G. M. (1997) “Discrete choice analysis in hospitality management research”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Fradkin, A. A “Simulation Approach to Designing Digital Matching Platforms”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Kevin Kam Fung So, Haemoon Oh, Somang Min “Motivations and constraints of Airbnb consumers: Findings from a mixed-methods approach, Tourism Management”, Volume 67, 2018, Pages 224-236, ISSN 0261-5177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Dr. Kevin K. F. Wong &amp; Lam Chi-Yung (2002) “Predicting Hotel Choice Decisions and Segmenting Hotel Consumers: A Comparative Assessment of a Recent Consumer Based Approach”, Journal of Travel &amp; Tourism Marketing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Vivek Kumar Singh “The Effect of Image Choice on Airbnb  Reservations: A Combination of Deep Learning and Econometric Analysis”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your Attention!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into the models: </a:t>
            </a:r>
            <a:r>
              <a:rPr lang="en">
                <a:solidFill>
                  <a:srgbClr val="000000"/>
                </a:solidFill>
              </a:rPr>
              <a:t>Fun Facts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Which age group has the different reaction when speaking of price sensitivity?</a:t>
            </a:r>
            <a:endParaRPr/>
          </a:p>
        </p:txBody>
      </p:sp>
      <p:sp>
        <p:nvSpPr>
          <p:cNvPr id="183" name="Google Shape;183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interesting interactions for student / gender and neighborhood type: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220" y="1908820"/>
            <a:ext cx="3939375" cy="28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/>
          <p:nvPr/>
        </p:nvSpPr>
        <p:spPr>
          <a:xfrm>
            <a:off x="449363" y="3922950"/>
            <a:ext cx="3785100" cy="746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 rotWithShape="1">
          <a:blip r:embed="rId4">
            <a:alphaModFix/>
          </a:blip>
          <a:srcRect b="0" l="11134" r="0" t="0"/>
          <a:stretch/>
        </p:blipFill>
        <p:spPr>
          <a:xfrm>
            <a:off x="4951375" y="1871063"/>
            <a:ext cx="3593526" cy="29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7"/>
          <p:cNvSpPr/>
          <p:nvPr/>
        </p:nvSpPr>
        <p:spPr>
          <a:xfrm>
            <a:off x="4951375" y="2826775"/>
            <a:ext cx="3556200" cy="746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339225"/>
            <a:ext cx="385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Introduction &amp; Motivation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Methodology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Collection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Modeling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Conclusion and Recommendations</a:t>
            </a:r>
            <a:r>
              <a:rPr lang="en" sz="1400"/>
              <a:t> </a:t>
            </a:r>
            <a:endParaRPr sz="14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125" y="821525"/>
            <a:ext cx="5254450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and Motivation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273550" y="1017450"/>
            <a:ext cx="50070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understand the customers’ choices, and familiar with the modeling process.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Aim to help the Airbnb hosts tailor the listing information.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851" y="1052025"/>
            <a:ext cx="3684751" cy="145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6850" y="2750822"/>
            <a:ext cx="3684752" cy="1557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7090563" y="1775575"/>
            <a:ext cx="1609200" cy="1034400"/>
          </a:xfrm>
          <a:prstGeom prst="rect">
            <a:avLst/>
          </a:prstGeom>
          <a:solidFill>
            <a:srgbClr val="FD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4826163" y="1775575"/>
            <a:ext cx="1609200" cy="1034400"/>
          </a:xfrm>
          <a:prstGeom prst="rect">
            <a:avLst/>
          </a:prstGeom>
          <a:solidFill>
            <a:srgbClr val="FD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2608838" y="1775575"/>
            <a:ext cx="1609200" cy="1034400"/>
          </a:xfrm>
          <a:prstGeom prst="rect">
            <a:avLst/>
          </a:prstGeom>
          <a:solidFill>
            <a:srgbClr val="FD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385000" y="1775575"/>
            <a:ext cx="1609200" cy="1034400"/>
          </a:xfrm>
          <a:prstGeom prst="rect">
            <a:avLst/>
          </a:prstGeom>
          <a:solidFill>
            <a:srgbClr val="FDE7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465680" y="1923486"/>
            <a:ext cx="14478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</a:rPr>
              <a:t>Open Source Data Cleaning</a:t>
            </a:r>
            <a:endParaRPr b="1"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2584725" y="1901425"/>
            <a:ext cx="16509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</a:rPr>
              <a:t>Choice Set </a:t>
            </a:r>
            <a:r>
              <a:rPr b="1" lang="en"/>
              <a:t>Selection</a:t>
            </a:r>
            <a:r>
              <a:rPr b="1" i="0" lang="en" sz="1400" u="none" cap="none" strike="noStrike">
                <a:solidFill>
                  <a:srgbClr val="000000"/>
                </a:solidFill>
              </a:rPr>
              <a:t> and Survey Design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906863" y="1979725"/>
            <a:ext cx="14478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</a:rPr>
              <a:t>Survey Data Collection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7124215" y="1979713"/>
            <a:ext cx="1554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</a:rPr>
              <a:t>Modeling &amp; Result Analysis</a:t>
            </a:r>
            <a:endParaRPr b="1"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2026260" y="2089987"/>
            <a:ext cx="582600" cy="40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4230810" y="2089987"/>
            <a:ext cx="582600" cy="40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6448147" y="2089987"/>
            <a:ext cx="582600" cy="40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“Inside Airbnb” Data 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157375" y="1086975"/>
            <a:ext cx="6669600" cy="3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source dataset consisted  of 38k listings and 106 features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12 attributes from the original 106 were chosen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Host</a:t>
            </a:r>
            <a:r>
              <a:rPr lang="en"/>
              <a:t> - superhost, response time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Property</a:t>
            </a:r>
            <a:r>
              <a:rPr lang="en"/>
              <a:t> - </a:t>
            </a:r>
            <a:r>
              <a:rPr lang="en"/>
              <a:t>neighborhood, beds, bedrooms, bathrooms, housing type, TV,  pool, review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Booking policy</a:t>
            </a:r>
            <a:r>
              <a:rPr lang="en"/>
              <a:t> - price, cancellation  policy, deposit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LA was used as a proxy city for preparing attribute values in the choice sets 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4093375" y="4444850"/>
            <a:ext cx="2823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chemeClr val="hlink"/>
                </a:solidFill>
                <a:hlinkClick r:id="rId3"/>
              </a:rPr>
              <a:t>http://insideairbnb.com/</a:t>
            </a:r>
            <a:endParaRPr b="1" sz="2000"/>
          </a:p>
        </p:txBody>
      </p:sp>
      <p:grpSp>
        <p:nvGrpSpPr>
          <p:cNvPr id="100" name="Google Shape;100;p17"/>
          <p:cNvGrpSpPr/>
          <p:nvPr/>
        </p:nvGrpSpPr>
        <p:grpSpPr>
          <a:xfrm>
            <a:off x="7086900" y="-17875"/>
            <a:ext cx="2057100" cy="5082373"/>
            <a:chOff x="6972700" y="-35775"/>
            <a:chExt cx="2057100" cy="5179225"/>
          </a:xfrm>
        </p:grpSpPr>
        <p:pic>
          <p:nvPicPr>
            <p:cNvPr id="101" name="Google Shape;101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972715" y="-35775"/>
              <a:ext cx="2057069" cy="51434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p17"/>
            <p:cNvSpPr/>
            <p:nvPr/>
          </p:nvSpPr>
          <p:spPr>
            <a:xfrm>
              <a:off x="6972700" y="1553350"/>
              <a:ext cx="2057100" cy="3590100"/>
            </a:xfrm>
            <a:prstGeom prst="rect">
              <a:avLst/>
            </a:prstGeom>
            <a:solidFill>
              <a:srgbClr val="B7B7B7">
                <a:alpha val="55310"/>
              </a:srgbClr>
            </a:solidFill>
            <a:ln>
              <a:noFill/>
            </a:ln>
            <a:effectLst>
              <a:outerShdw rotWithShape="0" algn="bl">
                <a:srgbClr val="FFFFFF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35500" y="1200900"/>
            <a:ext cx="6775200" cy="3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 trip scenarios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choice sets from “Inside Airbnb” data based on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Similar range of prices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representative types of listings: most common property types and popular neighborhoods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Listing capacity suited to trip scenario</a:t>
            </a:r>
            <a:endParaRPr/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Design</a:t>
            </a:r>
            <a:endParaRPr/>
          </a:p>
        </p:txBody>
      </p:sp>
      <p:graphicFrame>
        <p:nvGraphicFramePr>
          <p:cNvPr id="109" name="Google Shape;109;p18"/>
          <p:cNvGraphicFramePr/>
          <p:nvPr/>
        </p:nvGraphicFramePr>
        <p:xfrm>
          <a:off x="786888" y="172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{CD3DC154-883D-4EF0-A3EF-C80A6D06C1B7}</a:tableStyleId>
              </a:tblPr>
              <a:tblGrid>
                <a:gridCol w="1750775"/>
                <a:gridCol w="1750775"/>
                <a:gridCol w="1750775"/>
              </a:tblGrid>
              <a:tr h="25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Purpose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Number of guests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Number of nights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25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Vacation/Leisure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4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3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Vacation/Leisure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2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6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Business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1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2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Business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2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1</a:t>
                      </a:r>
                      <a:endParaRPr b="1" sz="13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10" name="Google Shape;110;p18"/>
          <p:cNvGrpSpPr/>
          <p:nvPr/>
        </p:nvGrpSpPr>
        <p:grpSpPr>
          <a:xfrm>
            <a:off x="7086900" y="-17875"/>
            <a:ext cx="2057100" cy="5082378"/>
            <a:chOff x="7086900" y="-17875"/>
            <a:chExt cx="2057100" cy="5082378"/>
          </a:xfrm>
        </p:grpSpPr>
        <p:grpSp>
          <p:nvGrpSpPr>
            <p:cNvPr id="111" name="Google Shape;111;p18"/>
            <p:cNvGrpSpPr/>
            <p:nvPr/>
          </p:nvGrpSpPr>
          <p:grpSpPr>
            <a:xfrm>
              <a:off x="7086900" y="-17875"/>
              <a:ext cx="2057100" cy="5082378"/>
              <a:chOff x="6972700" y="-35775"/>
              <a:chExt cx="2057100" cy="5179230"/>
            </a:xfrm>
          </p:grpSpPr>
          <p:pic>
            <p:nvPicPr>
              <p:cNvPr id="112" name="Google Shape;112;p18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972715" y="-35775"/>
                <a:ext cx="2057069" cy="514349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3" name="Google Shape;113;p18"/>
              <p:cNvSpPr/>
              <p:nvPr/>
            </p:nvSpPr>
            <p:spPr>
              <a:xfrm>
                <a:off x="6972700" y="2376255"/>
                <a:ext cx="2057100" cy="2767200"/>
              </a:xfrm>
              <a:prstGeom prst="rect">
                <a:avLst/>
              </a:prstGeom>
              <a:solidFill>
                <a:srgbClr val="B7B7B7">
                  <a:alpha val="55310"/>
                </a:srgbClr>
              </a:solidFill>
              <a:ln>
                <a:noFill/>
              </a:ln>
              <a:effectLst>
                <a:outerShdw rotWithShape="0" algn="bl">
                  <a:srgbClr val="FFFFFF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" name="Google Shape;114;p18"/>
            <p:cNvSpPr/>
            <p:nvPr/>
          </p:nvSpPr>
          <p:spPr>
            <a:xfrm>
              <a:off x="7086900" y="646525"/>
              <a:ext cx="2057100" cy="876300"/>
            </a:xfrm>
            <a:prstGeom prst="rect">
              <a:avLst/>
            </a:prstGeom>
            <a:solidFill>
              <a:srgbClr val="B7B7B7">
                <a:alpha val="55310"/>
              </a:srgbClr>
            </a:solidFill>
            <a:ln>
              <a:noFill/>
            </a:ln>
            <a:effectLst>
              <a:outerShdw rotWithShape="0" algn="bl">
                <a:srgbClr val="FFFFFF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Design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500" y="1017450"/>
            <a:ext cx="3274201" cy="3887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855625" y="845025"/>
            <a:ext cx="3111300" cy="40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Demographic Questions</a:t>
            </a:r>
            <a:endParaRPr b="1"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Age / </a:t>
            </a:r>
            <a:r>
              <a:rPr lang="en" sz="1300"/>
              <a:t>Gender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Income 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Employment Status</a:t>
            </a:r>
            <a:endParaRPr sz="13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Travel Behavior Questions</a:t>
            </a:r>
            <a:endParaRPr b="1"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Used Airbnb before 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Travel Frequency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Travel Experience Preferences</a:t>
            </a:r>
            <a:endParaRPr sz="13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Airbnb Housing Choices Questions (4 scenarios)</a:t>
            </a:r>
            <a:endParaRPr b="1"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3 randomly selected alternatives</a:t>
            </a:r>
            <a:endParaRPr sz="1300"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6915" y="-17875"/>
            <a:ext cx="2057069" cy="504731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/>
          <p:nvPr/>
        </p:nvSpPr>
        <p:spPr>
          <a:xfrm>
            <a:off x="7086900" y="3907901"/>
            <a:ext cx="2057100" cy="1156658"/>
          </a:xfrm>
          <a:prstGeom prst="rect">
            <a:avLst/>
          </a:prstGeom>
          <a:solidFill>
            <a:srgbClr val="B7B7B7">
              <a:alpha val="55310"/>
            </a:srgbClr>
          </a:solidFill>
          <a:ln>
            <a:noFill/>
          </a:ln>
          <a:effectLst>
            <a:outerShdw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7086900" y="655225"/>
            <a:ext cx="2057100" cy="1672200"/>
          </a:xfrm>
          <a:prstGeom prst="rect">
            <a:avLst/>
          </a:prstGeom>
          <a:solidFill>
            <a:srgbClr val="B7B7B7">
              <a:alpha val="55310"/>
            </a:srgbClr>
          </a:solidFill>
          <a:ln>
            <a:noFill/>
          </a:ln>
          <a:effectLst>
            <a:outerShdw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82875" y="1123825"/>
            <a:ext cx="27609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151 valid records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Social Media and Amazon Mechanical Turk</a:t>
            </a:r>
            <a:endParaRPr sz="1300"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1100" y="305100"/>
            <a:ext cx="3298450" cy="1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7657" y="2617250"/>
            <a:ext cx="3305331" cy="1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73" y="2617250"/>
            <a:ext cx="2316925" cy="19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6915" y="-17875"/>
            <a:ext cx="2057069" cy="50473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/>
        </p:nvSpPr>
        <p:spPr>
          <a:xfrm>
            <a:off x="7086900" y="655225"/>
            <a:ext cx="2057100" cy="3259800"/>
          </a:xfrm>
          <a:prstGeom prst="rect">
            <a:avLst/>
          </a:prstGeom>
          <a:solidFill>
            <a:srgbClr val="B7B7B7">
              <a:alpha val="55310"/>
            </a:srgbClr>
          </a:solidFill>
          <a:ln>
            <a:noFill/>
          </a:ln>
          <a:effectLst>
            <a:outerShdw rotWithShape="0" algn="bl">
              <a:srgbClr val="FFFFFF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12735" l="12761" r="33573" t="15151"/>
          <a:stretch/>
        </p:blipFill>
        <p:spPr>
          <a:xfrm>
            <a:off x="3784775" y="817375"/>
            <a:ext cx="4869773" cy="374331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311700" y="1141100"/>
            <a:ext cx="2955000" cy="17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Playfair Display"/>
                <a:ea typeface="Playfair Display"/>
                <a:cs typeface="Playfair Display"/>
                <a:sym typeface="Playfair Display"/>
              </a:rPr>
              <a:t>What do Airbnb attributes say?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